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Roboto-italic.fntdata"/><Relationship Id="rId16" Type="http://schemas.openxmlformats.org/officeDocument/2006/relationships/slide" Target="slides/slide12.xml"/><Relationship Id="rId38" Type="http://schemas.openxmlformats.org/officeDocument/2006/relationships/font" Target="fonts/Robot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795ab0c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795ab0c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795ab0c2c_0_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795ab0c2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7c69ba7d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7c69ba7d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7c69ba7df_0_2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7c69ba7d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787b2c3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787b2c3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787b2c37f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787b2c37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79992a9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79992a9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79992a9c7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79992a9c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7c69ba7d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7c69ba7d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7c69ba7df_0_5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7c69ba7d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596c87a9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e596c87a9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79992a9c7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79992a9c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79992a9c7_0_3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79992a9c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795ab0c2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795ab0c2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795ab0c2c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795ab0c2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79619ae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79619ae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79619aece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79619aec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7c69ba7d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7c69ba7d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7c69ba7df_0_8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7c69ba7d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7c86d45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7c86d45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7c86d45b0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7c86d45b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4fcf605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e4fcf605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c6f83aa9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c6f83aa9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e4fcf6054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e4fcf6054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e5167432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e5167432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8d9c5a66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8d9c5a66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6f83aa9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6f83aa9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6f83aa9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6f83aa9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787b2c37f_1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787b2c37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7c69ba7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7c69ba7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7c69ba7df_0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7c69ba7d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Relationship Id="rId4" Type="http://schemas.openxmlformats.org/officeDocument/2006/relationships/image" Target="../media/image22.jpg"/><Relationship Id="rId10" Type="http://schemas.openxmlformats.org/officeDocument/2006/relationships/image" Target="../media/image21.png"/><Relationship Id="rId9" Type="http://schemas.openxmlformats.org/officeDocument/2006/relationships/image" Target="../media/image26.png"/><Relationship Id="rId5" Type="http://schemas.openxmlformats.org/officeDocument/2006/relationships/image" Target="../media/image32.jpg"/><Relationship Id="rId6" Type="http://schemas.openxmlformats.org/officeDocument/2006/relationships/image" Target="../media/image28.jpg"/><Relationship Id="rId7" Type="http://schemas.openxmlformats.org/officeDocument/2006/relationships/image" Target="../media/image23.png"/><Relationship Id="rId8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domjudge.bath.ac.uk/" TargetMode="External"/><Relationship Id="rId4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UKIEPC</a:t>
            </a:r>
            <a:r>
              <a:rPr lang="en"/>
              <a:t> </a:t>
            </a:r>
            <a:r>
              <a:rPr lang="en">
                <a:solidFill>
                  <a:srgbClr val="FFFFFF"/>
                </a:solidFill>
              </a:rPr>
              <a:t>2016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Post-Contest Presentation</a:t>
            </a:r>
            <a:br>
              <a:rPr lang="en"/>
            </a:br>
            <a:r>
              <a:rPr lang="en"/>
              <a:t>rgl@google.com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1950" y="2035318"/>
            <a:ext cx="1003025" cy="501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375" y="2035325"/>
            <a:ext cx="1003000" cy="5015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 - Compiler</a:t>
            </a:r>
            <a:endParaRPr/>
          </a:p>
        </p:txBody>
      </p:sp>
      <p:sp>
        <p:nvSpPr>
          <p:cNvPr id="135" name="Google Shape;135;p22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4</a:t>
            </a:r>
            <a:r>
              <a:rPr lang="en"/>
              <a:t> correct • solved at: </a:t>
            </a:r>
            <a:r>
              <a:rPr b="1" lang="en"/>
              <a:t>02:36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Catz CS Society </a:t>
            </a:r>
            <a:r>
              <a:rPr lang="en" sz="1400"/>
              <a:t>(Oxford)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/>
          </a:p>
        </p:txBody>
      </p:sp>
      <p:sp>
        <p:nvSpPr>
          <p:cNvPr id="136" name="Google Shape;136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 sz="1400"/>
              <a:t>A simple processor supplied with limited instructions, three registers, and a small stack.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 program can be longer than 40 instructions.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Write a program that will write the assembly language to output a number between 0 and 255</a:t>
            </a:r>
            <a:endParaRPr sz="1400"/>
          </a:p>
        </p:txBody>
      </p:sp>
      <p:pic>
        <p:nvPicPr>
          <p:cNvPr descr="artwork.jpg" id="137" name="Google Shape;137;p22"/>
          <p:cNvPicPr preferRelativeResize="0"/>
          <p:nvPr/>
        </p:nvPicPr>
        <p:blipFill rotWithShape="1">
          <a:blip r:embed="rId3">
            <a:alphaModFix/>
          </a:blip>
          <a:srcRect b="0" l="-31756" r="-31348" t="-3917"/>
          <a:stretch/>
        </p:blipFill>
        <p:spPr>
          <a:xfrm>
            <a:off x="930750" y="87925"/>
            <a:ext cx="2874975" cy="1808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ure_1.png" id="138" name="Google Shape;138;p22"/>
          <p:cNvPicPr preferRelativeResize="0"/>
          <p:nvPr/>
        </p:nvPicPr>
        <p:blipFill rotWithShape="1">
          <a:blip r:embed="rId4">
            <a:alphaModFix amt="38000"/>
          </a:blip>
          <a:srcRect b="0" l="0" r="6191" t="0"/>
          <a:stretch/>
        </p:blipFill>
        <p:spPr>
          <a:xfrm>
            <a:off x="2047850" y="473900"/>
            <a:ext cx="588550" cy="47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Compiler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4" name="Google Shape;144;p23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45" name="Google Shape;145;p23"/>
          <p:cNvSpPr txBox="1"/>
          <p:nvPr>
            <p:ph idx="4294967295" type="body"/>
          </p:nvPr>
        </p:nvSpPr>
        <p:spPr>
          <a:xfrm>
            <a:off x="311700" y="1769575"/>
            <a:ext cx="2580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Shortest paths</a:t>
            </a:r>
            <a:endParaRPr sz="1400"/>
          </a:p>
        </p:txBody>
      </p:sp>
      <p:sp>
        <p:nvSpPr>
          <p:cNvPr id="146" name="Google Shape;146;p23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47" name="Google Shape;147;p23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3 registers and 256 bytes of stack is overkill. All we need is: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registers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item on the stack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Let </a:t>
            </a:r>
            <a:r>
              <a:rPr lang="en" sz="1400">
                <a:latin typeface="Consolas"/>
                <a:ea typeface="Consolas"/>
                <a:cs typeface="Consolas"/>
                <a:sym typeface="Consolas"/>
              </a:rPr>
              <a:t>state={X,Y,Stack1}</a:t>
            </a:r>
            <a:r>
              <a:rPr lang="en" sz="1400"/>
              <a:t> --- that’s 257</a:t>
            </a:r>
            <a:r>
              <a:rPr baseline="30000" lang="en" sz="1400"/>
              <a:t>3</a:t>
            </a:r>
            <a:r>
              <a:rPr lang="en" sz="1400"/>
              <a:t> = 16,974,593 choices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Breadth-first search over all possible CPU states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Worst case: 38 instructions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Another approach from Per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Factorise one register recursively via (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PH S</a:t>
            </a:r>
            <a:r>
              <a:rPr lang="en"/>
              <a:t>)*T, 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AD</a:t>
            </a:r>
            <a:r>
              <a:rPr lang="en"/>
              <a:t>*(x-1), 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PL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Worst case: 40 instructions</a:t>
            </a: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 - Darkness</a:t>
            </a:r>
            <a:endParaRPr/>
          </a:p>
        </p:txBody>
      </p:sp>
      <p:sp>
        <p:nvSpPr>
          <p:cNvPr id="153" name="Google Shape;153;p24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Not </a:t>
            </a:r>
            <a:r>
              <a:rPr lang="en"/>
              <a:t>solved</a:t>
            </a:r>
            <a:br>
              <a:rPr b="1" lang="en" sz="1400"/>
            </a:b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/>
          </a:p>
        </p:txBody>
      </p:sp>
      <p:sp>
        <p:nvSpPr>
          <p:cNvPr id="154" name="Google Shape;154;p2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 sz="1400"/>
              <a:t>Wall off badly lit areas of a nightclub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You may also wall off well-lit areas, but this comes at a hefty price</a:t>
            </a:r>
            <a:endParaRPr sz="1400"/>
          </a:p>
        </p:txBody>
      </p:sp>
      <p:pic>
        <p:nvPicPr>
          <p:cNvPr descr="artwork.jpg" id="155" name="Google Shape;155;p24"/>
          <p:cNvPicPr preferRelativeResize="0"/>
          <p:nvPr/>
        </p:nvPicPr>
        <p:blipFill rotWithShape="1">
          <a:blip r:embed="rId3">
            <a:alphaModFix/>
          </a:blip>
          <a:srcRect b="0" l="-9185" r="-9185" t="0"/>
          <a:stretch/>
        </p:blipFill>
        <p:spPr>
          <a:xfrm>
            <a:off x="930750" y="79950"/>
            <a:ext cx="2874973" cy="177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Darkness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1" name="Google Shape;161;p25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62" name="Google Shape;162;p25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63" name="Google Shape;163;p25"/>
          <p:cNvSpPr txBox="1"/>
          <p:nvPr>
            <p:ph idx="4294967295" type="body"/>
          </p:nvPr>
        </p:nvSpPr>
        <p:spPr>
          <a:xfrm>
            <a:off x="2879527" y="17040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Find the cheapest way of cutting off the “inside” from the “outside”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£11 to remove an edge between adjacent cells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£43 if the cells were both lit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First, find which cells are above the threshold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One big loop is fine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Next, add edges between cells for fence costs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And infinite edges from </a:t>
            </a:r>
            <a:r>
              <a:rPr b="1" lang="en"/>
              <a:t>Source</a:t>
            </a:r>
            <a:r>
              <a:rPr lang="en"/>
              <a:t> for boundary cells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And infinite edges to </a:t>
            </a:r>
            <a:r>
              <a:rPr b="1" lang="en"/>
              <a:t>Sink</a:t>
            </a:r>
            <a:r>
              <a:rPr lang="en"/>
              <a:t> for unlit cells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Solve with your favourite maxflow algorithm</a:t>
            </a:r>
            <a:endParaRPr sz="1400"/>
          </a:p>
        </p:txBody>
      </p:sp>
      <p:sp>
        <p:nvSpPr>
          <p:cNvPr id="164" name="Google Shape;164;p25"/>
          <p:cNvSpPr txBox="1"/>
          <p:nvPr/>
        </p:nvSpPr>
        <p:spPr>
          <a:xfrm>
            <a:off x="937750" y="2102850"/>
            <a:ext cx="54561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646951"/>
            <a:ext cx="2240542" cy="214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>
            <p:ph idx="4294967295" type="body"/>
          </p:nvPr>
        </p:nvSpPr>
        <p:spPr>
          <a:xfrm>
            <a:off x="225600" y="1505150"/>
            <a:ext cx="2580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Minimum cut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Maximum flow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Fractions</a:t>
            </a:r>
            <a:endParaRPr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 sz="1400"/>
              <a:t>A map of a car showroom with doors, cars and walls.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There can be many doors in the outer wall leading to the target.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 the coordinates of a car in the showroom, how many cars must be moved in total.</a:t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descr="artwork.jpg" id="172" name="Google Shape;17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750" y="79950"/>
            <a:ext cx="2874973" cy="177765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>
            <p:ph type="title"/>
          </p:nvPr>
        </p:nvSpPr>
        <p:spPr>
          <a:xfrm>
            <a:off x="-462725" y="1233175"/>
            <a:ext cx="54024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- Showroom</a:t>
            </a:r>
            <a:endParaRPr/>
          </a:p>
        </p:txBody>
      </p:sp>
      <p:sp>
        <p:nvSpPr>
          <p:cNvPr id="174" name="Google Shape;174;p26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48</a:t>
            </a:r>
            <a:r>
              <a:rPr lang="en"/>
              <a:t> correct • solved at: </a:t>
            </a:r>
            <a:r>
              <a:rPr b="1" lang="en"/>
              <a:t>00:19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Me[∰]tallica </a:t>
            </a:r>
            <a:r>
              <a:rPr lang="en" sz="1400"/>
              <a:t>(Cambridge)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Elegant Showroom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0" name="Google Shape;180;p27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81" name="Google Shape;181;p27"/>
          <p:cNvSpPr txBox="1"/>
          <p:nvPr>
            <p:ph idx="4294967295" type="body"/>
          </p:nvPr>
        </p:nvSpPr>
        <p:spPr>
          <a:xfrm>
            <a:off x="311700" y="1592550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Dijkstra’s algorithm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Breadth-first search</a:t>
            </a:r>
            <a:endParaRPr sz="1400"/>
          </a:p>
        </p:txBody>
      </p:sp>
      <p:sp>
        <p:nvSpPr>
          <p:cNvPr id="182" name="Google Shape;182;p27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83" name="Google Shape;183;p27"/>
          <p:cNvSpPr txBox="1"/>
          <p:nvPr>
            <p:ph idx="4294967295" type="body"/>
          </p:nvPr>
        </p:nvSpPr>
        <p:spPr>
          <a:xfrm>
            <a:off x="2879527" y="1639100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Read in the ‘map’ of the showroom and build a graph. Make a note </a:t>
            </a:r>
            <a:r>
              <a:rPr lang="en" sz="1400"/>
              <a:t>of the doors on the edges</a:t>
            </a:r>
            <a:r>
              <a:rPr lang="en" sz="1400"/>
              <a:t>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 Dijkstra’s algorithm to find the distance to the target car.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Weight each node. 1 for a car, 0 for a door.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Push all of the edge doors onto a priority queue at once, distance 0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Starting a new search from each </a:t>
            </a:r>
            <a:r>
              <a:rPr lang="en" sz="1400"/>
              <a:t>door is </a:t>
            </a:r>
            <a:r>
              <a:rPr lang="en"/>
              <a:t>s</a:t>
            </a:r>
            <a:r>
              <a:rPr lang="en" sz="1400"/>
              <a:t>low.</a:t>
            </a:r>
            <a:endParaRPr sz="1400"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About 1,500 times slower, in fact.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See also: Sokoban for a harder challenge with the same idea</a:t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descr="elegant.png"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25" y="2575625"/>
            <a:ext cx="2763225" cy="20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 - Fridge</a:t>
            </a:r>
            <a:endParaRPr/>
          </a:p>
        </p:txBody>
      </p:sp>
      <p:sp>
        <p:nvSpPr>
          <p:cNvPr id="190" name="Google Shape;190;p28"/>
          <p:cNvSpPr txBox="1"/>
          <p:nvPr>
            <p:ph idx="1" type="subTitle"/>
          </p:nvPr>
        </p:nvSpPr>
        <p:spPr>
          <a:xfrm>
            <a:off x="265500" y="2779475"/>
            <a:ext cx="4171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114</a:t>
            </a:r>
            <a:r>
              <a:rPr lang="en"/>
              <a:t> correct • solved at: </a:t>
            </a:r>
            <a:r>
              <a:rPr b="1" lang="en"/>
              <a:t>00:12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Charles University in Prague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/>
          </a:p>
        </p:txBody>
      </p:sp>
      <p:sp>
        <p:nvSpPr>
          <p:cNvPr id="191" name="Google Shape;191;p2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single string of up to 1000 digits [0-9].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Print the smallest positive integer that cannot be made without reusing any of those digits.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Example: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01123456789 → 22</a:t>
            </a:r>
            <a:endParaRPr/>
          </a:p>
        </p:txBody>
      </p:sp>
      <p:pic>
        <p:nvPicPr>
          <p:cNvPr descr="artwork.jpg" id="192" name="Google Shape;192;p28"/>
          <p:cNvPicPr preferRelativeResize="0"/>
          <p:nvPr/>
        </p:nvPicPr>
        <p:blipFill rotWithShape="1">
          <a:blip r:embed="rId3">
            <a:alphaModFix/>
          </a:blip>
          <a:srcRect b="0" l="-18306" r="-18306" t="0"/>
          <a:stretch/>
        </p:blipFill>
        <p:spPr>
          <a:xfrm>
            <a:off x="1568791" y="66625"/>
            <a:ext cx="1438622" cy="194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Fridge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8" name="Google Shape;198;p29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99" name="Google Shape;199;p29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Counting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Strings</a:t>
            </a:r>
            <a:endParaRPr sz="1400"/>
          </a:p>
        </p:txBody>
      </p:sp>
      <p:sp>
        <p:nvSpPr>
          <p:cNvPr id="200" name="Google Shape;200;p29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01" name="Google Shape;201;p29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Find the digit with the fewest occurrences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answer will be the digit repeated * (occurrences + 1)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But in the case of zero, the answer has to be positive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 prepend a “1” as well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Done!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Note: “up to 1000 digits” is a little too much to read into an unsigned long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And also slightly too large for iterating over all possibilities to work</a:t>
            </a:r>
            <a:endParaRPr/>
          </a:p>
        </p:txBody>
      </p:sp>
      <p:sp>
        <p:nvSpPr>
          <p:cNvPr id="202" name="Google Shape;202;p29"/>
          <p:cNvSpPr txBox="1"/>
          <p:nvPr/>
        </p:nvSpPr>
        <p:spPr>
          <a:xfrm>
            <a:off x="371625" y="2689400"/>
            <a:ext cx="2200500" cy="2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100...000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   111...111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  222...222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 333...333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444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...444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 555...666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  777...777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   888...888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    999...999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 - Gondola</a:t>
            </a:r>
            <a:endParaRPr/>
          </a:p>
        </p:txBody>
      </p:sp>
      <p:sp>
        <p:nvSpPr>
          <p:cNvPr id="208" name="Google Shape;208;p30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Not </a:t>
            </a:r>
            <a:r>
              <a:rPr lang="en"/>
              <a:t>solved</a:t>
            </a:r>
            <a:br>
              <a:rPr lang="en"/>
            </a:b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/>
          </a:p>
        </p:txBody>
      </p:sp>
      <p:sp>
        <p:nvSpPr>
          <p:cNvPr id="209" name="Google Shape;209;p3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People arrive at a mountain foot at certain times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They would like to get on their gondolas quickly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You have a limited number of gondolas and must place them on the rotating track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Minimise the sum of all waiting times</a:t>
            </a:r>
            <a:endParaRPr sz="1400"/>
          </a:p>
        </p:txBody>
      </p:sp>
      <p:pic>
        <p:nvPicPr>
          <p:cNvPr descr="artwork.jpg" id="210" name="Google Shape;21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4" y="66625"/>
            <a:ext cx="2617925" cy="194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Gondola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6" name="Google Shape;216;p31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17" name="Google Shape;217;p31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Modular arithmetic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Convex hull trick</a:t>
            </a:r>
            <a:endParaRPr sz="1400"/>
          </a:p>
        </p:txBody>
      </p:sp>
      <p:sp>
        <p:nvSpPr>
          <p:cNvPr id="218" name="Google Shape;218;p31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19" name="Google Shape;219;p31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First observations: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Arriving at time X is equivalent to arriving at time X+2×T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Gondolas should always coincide with someone arriving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Assume we put the first gondola at X=2xT so cost=sum(arrivals)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 can add another gondola at time Y&lt;X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This saves (X-Y) × count(arrival[i] &lt;= Y)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And now we have a smaller instance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Dynamic programming takes O(N^3)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Or </a:t>
            </a:r>
            <a:r>
              <a:rPr b="1" lang="en"/>
              <a:t>O(N</a:t>
            </a:r>
            <a:r>
              <a:rPr b="1" baseline="30000" lang="en"/>
              <a:t>2</a:t>
            </a:r>
            <a:r>
              <a:rPr b="1" lang="en"/>
              <a:t>)</a:t>
            </a:r>
            <a:r>
              <a:rPr lang="en"/>
              <a:t> by using convexity properties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One wrinkle: 2xT may not be the best place to put a gondola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 wrap the array around and try other end times</a:t>
            </a:r>
            <a:endParaRPr sz="1400"/>
          </a:p>
        </p:txBody>
      </p:sp>
      <p:cxnSp>
        <p:nvCxnSpPr>
          <p:cNvPr id="220" name="Google Shape;220;p31"/>
          <p:cNvCxnSpPr/>
          <p:nvPr/>
        </p:nvCxnSpPr>
        <p:spPr>
          <a:xfrm>
            <a:off x="2002225" y="4048925"/>
            <a:ext cx="486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31"/>
          <p:cNvCxnSpPr>
            <a:endCxn id="222" idx="1"/>
          </p:cNvCxnSpPr>
          <p:nvPr/>
        </p:nvCxnSpPr>
        <p:spPr>
          <a:xfrm>
            <a:off x="916513" y="4147600"/>
            <a:ext cx="691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31"/>
          <p:cNvCxnSpPr/>
          <p:nvPr/>
        </p:nvCxnSpPr>
        <p:spPr>
          <a:xfrm rot="10800000">
            <a:off x="905000" y="4146725"/>
            <a:ext cx="0" cy="338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31"/>
          <p:cNvCxnSpPr/>
          <p:nvPr/>
        </p:nvCxnSpPr>
        <p:spPr>
          <a:xfrm>
            <a:off x="2322575" y="3933400"/>
            <a:ext cx="15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31"/>
          <p:cNvCxnSpPr/>
          <p:nvPr/>
        </p:nvCxnSpPr>
        <p:spPr>
          <a:xfrm>
            <a:off x="338150" y="4494975"/>
            <a:ext cx="23049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" name="Google Shape;226;p31"/>
          <p:cNvSpPr/>
          <p:nvPr/>
        </p:nvSpPr>
        <p:spPr>
          <a:xfrm>
            <a:off x="391550" y="3710800"/>
            <a:ext cx="159300" cy="8736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1"/>
          <p:cNvSpPr/>
          <p:nvPr/>
        </p:nvSpPr>
        <p:spPr>
          <a:xfrm>
            <a:off x="1608313" y="3710800"/>
            <a:ext cx="159300" cy="8736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1"/>
          <p:cNvSpPr/>
          <p:nvPr/>
        </p:nvSpPr>
        <p:spPr>
          <a:xfrm>
            <a:off x="2488375" y="3710800"/>
            <a:ext cx="159300" cy="8736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8" name="Google Shape;228;p31"/>
          <p:cNvCxnSpPr/>
          <p:nvPr/>
        </p:nvCxnSpPr>
        <p:spPr>
          <a:xfrm rot="10800000">
            <a:off x="2002225" y="4053850"/>
            <a:ext cx="0" cy="436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31"/>
          <p:cNvCxnSpPr/>
          <p:nvPr/>
        </p:nvCxnSpPr>
        <p:spPr>
          <a:xfrm rot="10800000">
            <a:off x="2310975" y="3933125"/>
            <a:ext cx="0" cy="552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0" name="Google Shape;23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825" y="3304725"/>
            <a:ext cx="338400" cy="3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1775" y="4584400"/>
            <a:ext cx="338400" cy="3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3025" y="4584400"/>
            <a:ext cx="338400" cy="3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800" y="4584400"/>
            <a:ext cx="338400" cy="3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775" y="3304725"/>
            <a:ext cx="338400" cy="3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000" y="3304725"/>
            <a:ext cx="338400" cy="3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UKIEPC Numbers</a:t>
            </a:r>
            <a:endParaRPr/>
          </a:p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2013:</a:t>
            </a:r>
            <a:r>
              <a:rPr b="1" lang="en"/>
              <a:t> 52 </a:t>
            </a:r>
            <a:r>
              <a:rPr lang="en"/>
              <a:t>teams; </a:t>
            </a:r>
            <a:r>
              <a:rPr b="1" lang="en"/>
              <a:t>5 </a:t>
            </a:r>
            <a:r>
              <a:rPr lang="en"/>
              <a:t>sites</a:t>
            </a:r>
            <a:br>
              <a:rPr lang="en"/>
            </a:br>
            <a:r>
              <a:rPr lang="en"/>
              <a:t>2014: </a:t>
            </a:r>
            <a:r>
              <a:rPr b="1" lang="en"/>
              <a:t>61</a:t>
            </a:r>
            <a:r>
              <a:rPr lang="en"/>
              <a:t> teams; </a:t>
            </a:r>
            <a:r>
              <a:rPr b="1" lang="en"/>
              <a:t>9 </a:t>
            </a:r>
            <a:r>
              <a:rPr lang="en"/>
              <a:t>sites</a:t>
            </a:r>
            <a:br>
              <a:rPr lang="en"/>
            </a:br>
            <a:r>
              <a:rPr lang="en"/>
              <a:t>2015: </a:t>
            </a:r>
            <a:r>
              <a:rPr b="1" lang="en"/>
              <a:t>142 </a:t>
            </a:r>
            <a:r>
              <a:rPr lang="en"/>
              <a:t>teams; </a:t>
            </a:r>
            <a:r>
              <a:rPr b="1" lang="en"/>
              <a:t>12</a:t>
            </a:r>
            <a:r>
              <a:rPr lang="en"/>
              <a:t> sites</a:t>
            </a:r>
            <a:br>
              <a:rPr lang="en"/>
            </a:br>
            <a:r>
              <a:rPr lang="en"/>
              <a:t>2016: </a:t>
            </a:r>
            <a:r>
              <a:rPr b="1" lang="en"/>
              <a:t>171</a:t>
            </a:r>
            <a:r>
              <a:rPr lang="en"/>
              <a:t> teams; </a:t>
            </a:r>
            <a:r>
              <a:rPr b="1" lang="en"/>
              <a:t>13</a:t>
            </a:r>
            <a:r>
              <a:rPr lang="en"/>
              <a:t> sites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First correct submission: </a:t>
            </a:r>
            <a:r>
              <a:rPr b="1" lang="en"/>
              <a:t>00:03:36 – Grass Seed Inc, IRL </a:t>
            </a:r>
            <a:r>
              <a:rPr lang="en"/>
              <a:t>(Cambridge)</a:t>
            </a:r>
            <a:br>
              <a:rPr lang="en"/>
            </a:br>
            <a:r>
              <a:rPr lang="en"/>
              <a:t>Last correct submission: </a:t>
            </a:r>
            <a:r>
              <a:rPr b="1" lang="en"/>
              <a:t>04:59:23 – Fridge, @ tvoj otec </a:t>
            </a:r>
            <a:r>
              <a:rPr lang="en"/>
              <a:t>(Southampton)</a:t>
            </a:r>
            <a:br>
              <a:rPr b="1" lang="en"/>
            </a:br>
            <a:r>
              <a:rPr lang="en"/>
              <a:t>Number of submissions: </a:t>
            </a:r>
            <a:r>
              <a:rPr b="1" lang="en"/>
              <a:t>1433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506</a:t>
            </a:r>
            <a:r>
              <a:rPr lang="en"/>
              <a:t> lines of code to solve the whole set.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 - Rhyming Slang</a:t>
            </a:r>
            <a:endParaRPr sz="3600"/>
          </a:p>
        </p:txBody>
      </p:sp>
      <p:sp>
        <p:nvSpPr>
          <p:cNvPr id="241" name="Google Shape;241;p32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93</a:t>
            </a:r>
            <a:r>
              <a:rPr lang="en"/>
              <a:t> correct • solved at: </a:t>
            </a:r>
            <a:r>
              <a:rPr b="1" lang="en"/>
              <a:t>00:17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ill_overflow_ur_NaN_m8 </a:t>
            </a:r>
            <a:r>
              <a:rPr lang="en" sz="1400"/>
              <a:t>(Trinity College Dublin)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/>
          </a:p>
        </p:txBody>
      </p:sp>
      <p:sp>
        <p:nvSpPr>
          <p:cNvPr id="242" name="Google Shape;242;p3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Read a number of lists of word endings. If two endings are in the same list words with those endings rhyme.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Read a single common word and a number of possible phrases that could be rhyming slang for the common word.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Output YES if the word and phrase rhyme, NO otherwise.</a:t>
            </a:r>
            <a:endParaRPr sz="1400"/>
          </a:p>
        </p:txBody>
      </p:sp>
      <p:pic>
        <p:nvPicPr>
          <p:cNvPr descr="artwork.jpg" id="243" name="Google Shape;243;p32"/>
          <p:cNvPicPr preferRelativeResize="0"/>
          <p:nvPr/>
        </p:nvPicPr>
        <p:blipFill rotWithShape="1">
          <a:blip r:embed="rId3">
            <a:alphaModFix/>
          </a:blip>
          <a:srcRect b="0" l="3574" r="3583" t="0"/>
          <a:stretch/>
        </p:blipFill>
        <p:spPr>
          <a:xfrm>
            <a:off x="1091600" y="173225"/>
            <a:ext cx="2392998" cy="177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Rhyming Slang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9" name="Google Shape;249;p33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50" name="Google Shape;250;p33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Substrings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Hashmaps</a:t>
            </a:r>
            <a:endParaRPr sz="1400"/>
          </a:p>
        </p:txBody>
      </p:sp>
      <p:sp>
        <p:nvSpPr>
          <p:cNvPr id="251" name="Google Shape;251;p33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52" name="Google Shape;252;p33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Read in all of the endings and the common word.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</a:pPr>
            <a:r>
              <a:rPr lang="en" sz="1400"/>
              <a:t>We</a:t>
            </a:r>
            <a:r>
              <a:rPr lang="en"/>
              <a:t> only care about rhyming </a:t>
            </a:r>
            <a:r>
              <a:rPr lang="en" sz="1400"/>
              <a:t>sets where the common word matches at least one ending in the list.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Put the set of possible rhymes into a hash set.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each possible rhyming phrase iterate over all possible suffix lengths for the end word.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Look them up in the hash set.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any exist in there (possibly more than 1), write YES.</a:t>
            </a:r>
            <a:endParaRPr sz="1400"/>
          </a:p>
        </p:txBody>
      </p:sp>
      <p:pic>
        <p:nvPicPr>
          <p:cNvPr id="253" name="Google Shape;25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450" y="2602203"/>
            <a:ext cx="2559625" cy="1580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- Grass Seed</a:t>
            </a:r>
            <a:endParaRPr/>
          </a:p>
        </p:txBody>
      </p:sp>
      <p:sp>
        <p:nvSpPr>
          <p:cNvPr id="259" name="Google Shape;259;p34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161</a:t>
            </a:r>
            <a:r>
              <a:rPr lang="en"/>
              <a:t> correct • solved at: </a:t>
            </a:r>
            <a:r>
              <a:rPr b="1" lang="en"/>
              <a:t>00:03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IRL</a:t>
            </a:r>
            <a:r>
              <a:rPr lang="en" sz="1400"/>
              <a:t> (Cambridge)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/>
          </a:p>
        </p:txBody>
      </p:sp>
      <p:sp>
        <p:nvSpPr>
          <p:cNvPr id="260" name="Google Shape;260;p3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</a:t>
            </a:r>
            <a:r>
              <a:rPr lang="en" sz="1400"/>
              <a:t> cost of seed for one square metre of lawn</a:t>
            </a:r>
            <a:br>
              <a:rPr lang="en" sz="1400"/>
            </a:b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Several </a:t>
            </a:r>
            <a:r>
              <a:rPr lang="en" sz="1400"/>
              <a:t>lawn widths and lengths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Calculate the total cost of seed. </a:t>
            </a:r>
            <a:br>
              <a:rPr lang="en" sz="1400"/>
            </a:br>
            <a:endParaRPr/>
          </a:p>
        </p:txBody>
      </p:sp>
      <p:pic>
        <p:nvPicPr>
          <p:cNvPr descr="artwork.jpg" id="261" name="Google Shape;2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063" y="106600"/>
            <a:ext cx="2276072" cy="170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Grass Seed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7" name="Google Shape;267;p35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68" name="Google Shape;268;p35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Floating point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Multiplication</a:t>
            </a:r>
            <a:endParaRPr sz="1400"/>
          </a:p>
        </p:txBody>
      </p:sp>
      <p:sp>
        <p:nvSpPr>
          <p:cNvPr id="269" name="Google Shape;269;p35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70" name="Google Shape;270;p35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For each lawn: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</a:pPr>
            <a:r>
              <a:rPr lang="en"/>
              <a:t>Read in width and height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</a:pPr>
            <a:r>
              <a:rPr lang="en"/>
              <a:t>Multiply to find the area</a:t>
            </a:r>
            <a:br>
              <a:rPr lang="en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Sum the lawn areas.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Multiply the sum by the cost of the seed.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Print back out with %.6f, %.7f, etc.</a:t>
            </a:r>
            <a:endParaRPr sz="1400"/>
          </a:p>
        </p:txBody>
      </p:sp>
      <p:sp>
        <p:nvSpPr>
          <p:cNvPr id="271" name="Google Shape;271;p35"/>
          <p:cNvSpPr/>
          <p:nvPr/>
        </p:nvSpPr>
        <p:spPr>
          <a:xfrm>
            <a:off x="525025" y="2669650"/>
            <a:ext cx="676200" cy="7209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5"/>
          <p:cNvSpPr/>
          <p:nvPr/>
        </p:nvSpPr>
        <p:spPr>
          <a:xfrm rot="8726075">
            <a:off x="811121" y="3986532"/>
            <a:ext cx="435712" cy="46459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3" name="Google Shape;273;p35"/>
          <p:cNvCxnSpPr/>
          <p:nvPr/>
        </p:nvCxnSpPr>
        <p:spPr>
          <a:xfrm>
            <a:off x="1251263" y="3828527"/>
            <a:ext cx="0" cy="475823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74" name="Google Shape;274;p35"/>
          <p:cNvCxnSpPr/>
          <p:nvPr/>
        </p:nvCxnSpPr>
        <p:spPr>
          <a:xfrm rot="10800000">
            <a:off x="444950" y="2665100"/>
            <a:ext cx="0" cy="73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75" name="Google Shape;275;p35"/>
          <p:cNvCxnSpPr/>
          <p:nvPr/>
        </p:nvCxnSpPr>
        <p:spPr>
          <a:xfrm rot="8725446">
            <a:off x="626588" y="3959772"/>
            <a:ext cx="446698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76" name="Google Shape;276;p35"/>
          <p:cNvCxnSpPr/>
          <p:nvPr/>
        </p:nvCxnSpPr>
        <p:spPr>
          <a:xfrm>
            <a:off x="517225" y="3485375"/>
            <a:ext cx="693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77" name="Google Shape;277;p35"/>
          <p:cNvSpPr/>
          <p:nvPr/>
        </p:nvSpPr>
        <p:spPr>
          <a:xfrm rot="215130">
            <a:off x="1496357" y="3318113"/>
            <a:ext cx="585246" cy="623739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8" name="Google Shape;278;p35"/>
          <p:cNvCxnSpPr/>
          <p:nvPr/>
        </p:nvCxnSpPr>
        <p:spPr>
          <a:xfrm rot="10800000">
            <a:off x="1427550" y="3291514"/>
            <a:ext cx="0" cy="639047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79" name="Google Shape;279;p35"/>
          <p:cNvCxnSpPr/>
          <p:nvPr/>
        </p:nvCxnSpPr>
        <p:spPr>
          <a:xfrm rot="215116">
            <a:off x="1464991" y="4023136"/>
            <a:ext cx="599674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/>
          <p:nvPr>
            <p:ph type="title"/>
          </p:nvPr>
        </p:nvSpPr>
        <p:spPr>
          <a:xfrm>
            <a:off x="-124575" y="1233175"/>
            <a:ext cx="4849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 - Jack’s Beanbag</a:t>
            </a:r>
            <a:endParaRPr/>
          </a:p>
        </p:txBody>
      </p:sp>
      <p:sp>
        <p:nvSpPr>
          <p:cNvPr id="285" name="Google Shape;285;p36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16</a:t>
            </a:r>
            <a:r>
              <a:rPr lang="en"/>
              <a:t> correct • solved at: </a:t>
            </a:r>
            <a:r>
              <a:rPr b="1" lang="en"/>
              <a:t>02:10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KTU United </a:t>
            </a:r>
            <a:r>
              <a:rPr lang="en" sz="1400"/>
              <a:t>(Kaunas University of Technology)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6"/>
          <p:cNvSpPr txBox="1"/>
          <p:nvPr>
            <p:ph idx="2" type="body"/>
          </p:nvPr>
        </p:nvSpPr>
        <p:spPr>
          <a:xfrm>
            <a:off x="4939500" y="724200"/>
            <a:ext cx="39327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Overview</a:t>
            </a:r>
            <a:endParaRPr b="1"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 farmers each have a set, X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When asked, they will yield one item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But you can’t pick which one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You want a certain number of each kind of bean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 sz="1400"/>
              <a:t>After utilising the farmers’ supplies, how many more beans will you need to barter for?</a:t>
            </a:r>
            <a:endParaRPr sz="1400"/>
          </a:p>
        </p:txBody>
      </p:sp>
      <p:pic>
        <p:nvPicPr>
          <p:cNvPr descr="artwork.jpg" id="287" name="Google Shape;287;p36"/>
          <p:cNvPicPr preferRelativeResize="0"/>
          <p:nvPr/>
        </p:nvPicPr>
        <p:blipFill rotWithShape="1">
          <a:blip r:embed="rId3">
            <a:alphaModFix/>
          </a:blip>
          <a:srcRect b="0" l="-23364" r="-21395" t="-1957"/>
          <a:stretch/>
        </p:blipFill>
        <p:spPr>
          <a:xfrm>
            <a:off x="1075947" y="226975"/>
            <a:ext cx="2424299" cy="158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Jack and the Beanbag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3" name="Google Shape;293;p37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294" name="Google Shape;294;p37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Brute force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Combinations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Set cover</a:t>
            </a:r>
            <a:endParaRPr sz="1400"/>
          </a:p>
        </p:txBody>
      </p:sp>
      <p:sp>
        <p:nvSpPr>
          <p:cNvPr id="295" name="Google Shape;295;p37"/>
          <p:cNvSpPr txBox="1"/>
          <p:nvPr>
            <p:ph idx="4294967295" type="body"/>
          </p:nvPr>
        </p:nvSpPr>
        <p:spPr>
          <a:xfrm>
            <a:off x="2825075" y="1769575"/>
            <a:ext cx="60072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Each farmer will give the full amount of at least one kind of bean.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Proof by induction: either you already had enough, or getting another bean brings Jack one step closer.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The worst case is when farmers collude: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Each picks a kind of bean to always give and puts it in set S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Cost = sum(beans \ S)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There are at most 2</a:t>
            </a:r>
            <a:r>
              <a:rPr baseline="30000" lang="en" sz="1400"/>
              <a:t>B</a:t>
            </a:r>
            <a:r>
              <a:rPr lang="en" sz="1400"/>
              <a:t> such sets---generate all of them, check if each makes a valid farmer selection, and take the smallest.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This is known as the set cover problem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Complexity: </a:t>
            </a:r>
            <a:r>
              <a:rPr b="1" lang="en"/>
              <a:t>O(2</a:t>
            </a:r>
            <a:r>
              <a:rPr b="1" baseline="30000" lang="en"/>
              <a:t>B</a:t>
            </a:r>
            <a:r>
              <a:rPr b="1" lang="en"/>
              <a:t> × N)</a:t>
            </a:r>
            <a:endParaRPr b="1" sz="1400"/>
          </a:p>
        </p:txBody>
      </p:sp>
      <p:sp>
        <p:nvSpPr>
          <p:cNvPr id="296" name="Google Shape;296;p37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297" name="Google Shape;297;p37"/>
          <p:cNvSpPr/>
          <p:nvPr/>
        </p:nvSpPr>
        <p:spPr>
          <a:xfrm>
            <a:off x="678375" y="3075875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7"/>
          <p:cNvSpPr/>
          <p:nvPr/>
        </p:nvSpPr>
        <p:spPr>
          <a:xfrm>
            <a:off x="678375" y="3512650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7"/>
          <p:cNvSpPr/>
          <p:nvPr/>
        </p:nvSpPr>
        <p:spPr>
          <a:xfrm>
            <a:off x="678375" y="3949425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7"/>
          <p:cNvSpPr/>
          <p:nvPr/>
        </p:nvSpPr>
        <p:spPr>
          <a:xfrm>
            <a:off x="678375" y="4386200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7"/>
          <p:cNvSpPr/>
          <p:nvPr/>
        </p:nvSpPr>
        <p:spPr>
          <a:xfrm>
            <a:off x="2311100" y="3075875"/>
            <a:ext cx="217500" cy="217500"/>
          </a:xfrm>
          <a:prstGeom prst="flowChartConnector">
            <a:avLst/>
          </a:prstGeom>
          <a:solidFill>
            <a:srgbClr val="F4B400">
              <a:alpha val="29229"/>
            </a:srgbClr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02" name="Google Shape;302;p37"/>
          <p:cNvSpPr/>
          <p:nvPr/>
        </p:nvSpPr>
        <p:spPr>
          <a:xfrm>
            <a:off x="2311100" y="3512650"/>
            <a:ext cx="217500" cy="217500"/>
          </a:xfrm>
          <a:prstGeom prst="flowChartConnector">
            <a:avLst/>
          </a:prstGeom>
          <a:solidFill>
            <a:srgbClr val="F4B400">
              <a:alpha val="30000"/>
            </a:srgbClr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03" name="Google Shape;303;p37"/>
          <p:cNvSpPr/>
          <p:nvPr/>
        </p:nvSpPr>
        <p:spPr>
          <a:xfrm>
            <a:off x="2311100" y="3949425"/>
            <a:ext cx="217500" cy="217500"/>
          </a:xfrm>
          <a:prstGeom prst="flowChartConnec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04" name="Google Shape;304;p37"/>
          <p:cNvSpPr/>
          <p:nvPr/>
        </p:nvSpPr>
        <p:spPr>
          <a:xfrm>
            <a:off x="2311100" y="4386200"/>
            <a:ext cx="217500" cy="217500"/>
          </a:xfrm>
          <a:prstGeom prst="flowChartConnec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cxnSp>
        <p:nvCxnSpPr>
          <p:cNvPr id="305" name="Google Shape;305;p37"/>
          <p:cNvCxnSpPr>
            <a:stCxn id="297" idx="6"/>
            <a:endCxn id="302" idx="2"/>
          </p:cNvCxnSpPr>
          <p:nvPr/>
        </p:nvCxnSpPr>
        <p:spPr>
          <a:xfrm>
            <a:off x="895875" y="3184625"/>
            <a:ext cx="1415100" cy="43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37"/>
          <p:cNvCxnSpPr>
            <a:stCxn id="297" idx="6"/>
            <a:endCxn id="301" idx="2"/>
          </p:cNvCxnSpPr>
          <p:nvPr/>
        </p:nvCxnSpPr>
        <p:spPr>
          <a:xfrm>
            <a:off x="895875" y="3184625"/>
            <a:ext cx="141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07" name="Google Shape;307;p37"/>
          <p:cNvCxnSpPr>
            <a:stCxn id="297" idx="6"/>
            <a:endCxn id="303" idx="2"/>
          </p:cNvCxnSpPr>
          <p:nvPr/>
        </p:nvCxnSpPr>
        <p:spPr>
          <a:xfrm>
            <a:off x="895875" y="3184625"/>
            <a:ext cx="1415100" cy="873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37"/>
          <p:cNvCxnSpPr>
            <a:stCxn id="298" idx="6"/>
            <a:endCxn id="304" idx="2"/>
          </p:cNvCxnSpPr>
          <p:nvPr/>
        </p:nvCxnSpPr>
        <p:spPr>
          <a:xfrm>
            <a:off x="895875" y="3621400"/>
            <a:ext cx="1415100" cy="873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9" name="Google Shape;309;p37"/>
          <p:cNvCxnSpPr>
            <a:stCxn id="298" idx="6"/>
            <a:endCxn id="302" idx="2"/>
          </p:cNvCxnSpPr>
          <p:nvPr/>
        </p:nvCxnSpPr>
        <p:spPr>
          <a:xfrm>
            <a:off x="895875" y="3621400"/>
            <a:ext cx="141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10" name="Google Shape;310;p37"/>
          <p:cNvCxnSpPr>
            <a:stCxn id="300" idx="6"/>
            <a:endCxn id="303" idx="2"/>
          </p:cNvCxnSpPr>
          <p:nvPr/>
        </p:nvCxnSpPr>
        <p:spPr>
          <a:xfrm flipH="1" rot="10800000">
            <a:off x="895875" y="4058150"/>
            <a:ext cx="1415100" cy="43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37"/>
          <p:cNvCxnSpPr>
            <a:stCxn id="299" idx="6"/>
            <a:endCxn id="304" idx="2"/>
          </p:cNvCxnSpPr>
          <p:nvPr/>
        </p:nvCxnSpPr>
        <p:spPr>
          <a:xfrm>
            <a:off x="895875" y="4058175"/>
            <a:ext cx="1415100" cy="436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/>
          <p:nvPr>
            <p:ph type="title"/>
          </p:nvPr>
        </p:nvSpPr>
        <p:spPr>
          <a:xfrm>
            <a:off x="0" y="1233175"/>
            <a:ext cx="4582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 - Compensation</a:t>
            </a:r>
            <a:endParaRPr/>
          </a:p>
        </p:txBody>
      </p:sp>
      <p:sp>
        <p:nvSpPr>
          <p:cNvPr id="317" name="Google Shape;317;p38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</a:t>
            </a:r>
            <a:r>
              <a:rPr lang="en"/>
              <a:t> correct • solved at: </a:t>
            </a:r>
            <a:r>
              <a:rPr b="1" lang="en"/>
              <a:t>02:10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Charles University in Prague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b="1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Trains are scheduled at times X, Y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But they are delayed, so actual departure/arrival times are X+C, Y+C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What is the earliest train journey we can book so we are “delayed” by more than 1800 seconds?</a:t>
            </a:r>
            <a:endParaRPr/>
          </a:p>
        </p:txBody>
      </p:sp>
      <p:pic>
        <p:nvPicPr>
          <p:cNvPr descr="artwork.jpg" id="319" name="Google Shape;31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425" y="226975"/>
            <a:ext cx="3079574" cy="15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Compensation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5" name="Google Shape;325;p39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326" name="Google Shape;326;p39"/>
          <p:cNvSpPr txBox="1"/>
          <p:nvPr>
            <p:ph idx="4294967295" type="body"/>
          </p:nvPr>
        </p:nvSpPr>
        <p:spPr>
          <a:xfrm>
            <a:off x="311700" y="1769575"/>
            <a:ext cx="26160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Shortest paths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Graphs</a:t>
            </a:r>
            <a:endParaRPr sz="1400"/>
          </a:p>
        </p:txBody>
      </p:sp>
      <p:sp>
        <p:nvSpPr>
          <p:cNvPr id="327" name="Google Shape;327;p39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328" name="Google Shape;328;p39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Make two separate graphs, one “regular” version and one “delayed” version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every start train in the “regular” graph, find the shortest path provided we board exactly that train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(note: we booked it, so even if there’s a faster way, we must take the train we were scheduled to)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This caused a big sea of </a:t>
            </a:r>
            <a:r>
              <a:rPr b="1" lang="en"/>
              <a:t>WRONG-ANSWER</a:t>
            </a:r>
            <a:r>
              <a:rPr lang="en"/>
              <a:t>.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Cache and reuse repeated answers for {station,time}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Another </a:t>
            </a:r>
            <a:r>
              <a:rPr b="1" lang="en" sz="1400"/>
              <a:t>fun</a:t>
            </a:r>
            <a:r>
              <a:rPr lang="en" sz="1400"/>
              <a:t> fact: we found a wrong judge solution halfway through. Luckily it was </a:t>
            </a:r>
            <a:r>
              <a:rPr b="1" lang="en" sz="1400"/>
              <a:t>not</a:t>
            </a:r>
            <a:r>
              <a:rPr i="1" lang="en" sz="1400"/>
              <a:t> </a:t>
            </a:r>
            <a:r>
              <a:rPr lang="en" sz="1400"/>
              <a:t>the one we use for validating test data.</a:t>
            </a:r>
            <a:endParaRPr sz="1400"/>
          </a:p>
        </p:txBody>
      </p:sp>
      <p:pic>
        <p:nvPicPr>
          <p:cNvPr descr="artwork.jpg" id="329" name="Google Shape;32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73247" y="3070225"/>
            <a:ext cx="2346549" cy="120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 - Secret Santa</a:t>
            </a:r>
            <a:endParaRPr/>
          </a:p>
        </p:txBody>
      </p:sp>
      <p:sp>
        <p:nvSpPr>
          <p:cNvPr id="335" name="Google Shape;335;p40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61</a:t>
            </a:r>
            <a:r>
              <a:rPr lang="en"/>
              <a:t> correct • solved at: </a:t>
            </a:r>
            <a:r>
              <a:rPr b="1" lang="en"/>
              <a:t>00:11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IRL</a:t>
            </a:r>
            <a:r>
              <a:rPr lang="en" sz="1400"/>
              <a:t>(Cambridge)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James</a:t>
            </a:r>
            <a:endParaRPr/>
          </a:p>
        </p:txBody>
      </p:sp>
      <p:sp>
        <p:nvSpPr>
          <p:cNvPr id="336" name="Google Shape;336;p4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Overview</a:t>
            </a:r>
            <a:endParaRPr b="1"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have N people in a town.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Each person picks up a unique name from the set, on a piece of paper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What are the chances that someone (maybe several people) picked up their own name?</a:t>
            </a:r>
            <a:endParaRPr sz="1400"/>
          </a:p>
        </p:txBody>
      </p:sp>
      <p:pic>
        <p:nvPicPr>
          <p:cNvPr descr="artwork.jpg" id="337" name="Google Shape;337;p40"/>
          <p:cNvPicPr preferRelativeResize="0"/>
          <p:nvPr/>
        </p:nvPicPr>
        <p:blipFill rotWithShape="1">
          <a:blip r:embed="rId3">
            <a:alphaModFix/>
          </a:blip>
          <a:srcRect b="0" l="3419" r="3410" t="0"/>
          <a:stretch/>
        </p:blipFill>
        <p:spPr>
          <a:xfrm>
            <a:off x="1075947" y="226975"/>
            <a:ext cx="2424300" cy="158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1"/>
          <p:cNvSpPr txBox="1"/>
          <p:nvPr>
            <p:ph idx="4294967295" type="body"/>
          </p:nvPr>
        </p:nvSpPr>
        <p:spPr>
          <a:xfrm>
            <a:off x="311700" y="1769575"/>
            <a:ext cx="25134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Permutations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Infinite series</a:t>
            </a:r>
            <a:endParaRPr sz="1400"/>
          </a:p>
        </p:txBody>
      </p:sp>
      <p:sp>
        <p:nvSpPr>
          <p:cNvPr id="343" name="Google Shape;343;p41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Secret Santa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4" name="Google Shape;344;p41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345" name="Google Shape;345;p41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346" name="Google Shape;346;p41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Count the number of permutations with no fixed points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</a:pPr>
            <a:r>
              <a:rPr lang="en"/>
              <a:t>(also known as derangements)</a:t>
            </a:r>
            <a:br>
              <a:rPr lang="en" sz="1400"/>
            </a:b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</a:pPr>
            <a:r>
              <a:rPr lang="en" sz="1400"/>
              <a:t>With N people, whoever person 1 gives a gift to may: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Give a gift in return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 which case answer[N] += answer[N-2] * (N-1)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Give a gift to someone else</a:t>
            </a:r>
            <a:endParaRPr/>
          </a:p>
          <a:p>
            <a: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 which case answer[N] += answer[N-1] * (N-1)</a:t>
            </a:r>
            <a:br>
              <a:rPr lang="en"/>
            </a:b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Dynamic programming gives a fast solution for small N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But N &lt;= 10^12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Handily, t</a:t>
            </a:r>
            <a:r>
              <a:rPr lang="en" sz="1400"/>
              <a:t>he answer quickly converges</a:t>
            </a:r>
            <a:r>
              <a:rPr lang="en"/>
              <a:t> </a:t>
            </a:r>
            <a:r>
              <a:rPr lang="en" sz="1400"/>
              <a:t>to 1-(1/e)</a:t>
            </a:r>
            <a:endParaRPr sz="1400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After 8 in fact---so brute force works too</a:t>
            </a:r>
            <a:endParaRPr/>
          </a:p>
        </p:txBody>
      </p:sp>
      <p:sp>
        <p:nvSpPr>
          <p:cNvPr id="347" name="Google Shape;347;p41"/>
          <p:cNvSpPr/>
          <p:nvPr/>
        </p:nvSpPr>
        <p:spPr>
          <a:xfrm>
            <a:off x="678375" y="3075875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1"/>
          <p:cNvSpPr/>
          <p:nvPr/>
        </p:nvSpPr>
        <p:spPr>
          <a:xfrm>
            <a:off x="1087725" y="3075875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1"/>
          <p:cNvSpPr/>
          <p:nvPr/>
        </p:nvSpPr>
        <p:spPr>
          <a:xfrm>
            <a:off x="1459650" y="3075875"/>
            <a:ext cx="217500" cy="217500"/>
          </a:xfrm>
          <a:prstGeom prst="flowChartConnector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1"/>
          <p:cNvSpPr/>
          <p:nvPr/>
        </p:nvSpPr>
        <p:spPr>
          <a:xfrm>
            <a:off x="1885375" y="3075875"/>
            <a:ext cx="217500" cy="217500"/>
          </a:xfrm>
          <a:prstGeom prst="flowChartConnec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1"/>
          <p:cNvSpPr/>
          <p:nvPr/>
        </p:nvSpPr>
        <p:spPr>
          <a:xfrm>
            <a:off x="2311100" y="3075875"/>
            <a:ext cx="217500" cy="217500"/>
          </a:xfrm>
          <a:prstGeom prst="flowChartConnector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2" name="Google Shape;352;p41"/>
          <p:cNvCxnSpPr>
            <a:stCxn id="351" idx="0"/>
            <a:endCxn id="350" idx="0"/>
          </p:cNvCxnSpPr>
          <p:nvPr/>
        </p:nvCxnSpPr>
        <p:spPr>
          <a:xfrm rot="5400000">
            <a:off x="2206700" y="2863325"/>
            <a:ext cx="600" cy="4257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3" name="Google Shape;353;p41"/>
          <p:cNvCxnSpPr>
            <a:stCxn id="350" idx="4"/>
            <a:endCxn id="351" idx="4"/>
          </p:cNvCxnSpPr>
          <p:nvPr/>
        </p:nvCxnSpPr>
        <p:spPr>
          <a:xfrm flipH="1" rot="-5400000">
            <a:off x="2206675" y="3080825"/>
            <a:ext cx="600" cy="425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4" name="Google Shape;354;p41"/>
          <p:cNvCxnSpPr>
            <a:stCxn id="347" idx="7"/>
            <a:endCxn id="348" idx="1"/>
          </p:cNvCxnSpPr>
          <p:nvPr/>
        </p:nvCxnSpPr>
        <p:spPr>
          <a:xfrm flipH="1" rot="-5400000">
            <a:off x="991523" y="2980227"/>
            <a:ext cx="600" cy="255600"/>
          </a:xfrm>
          <a:prstGeom prst="curvedConnector3">
            <a:avLst>
              <a:gd fmla="val -2397952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5" name="Google Shape;355;p41"/>
          <p:cNvCxnSpPr>
            <a:stCxn id="348" idx="7"/>
            <a:endCxn id="349" idx="1"/>
          </p:cNvCxnSpPr>
          <p:nvPr/>
        </p:nvCxnSpPr>
        <p:spPr>
          <a:xfrm flipH="1" rot="-5400000">
            <a:off x="1382123" y="2998977"/>
            <a:ext cx="600" cy="218100"/>
          </a:xfrm>
          <a:prstGeom prst="curvedConnector3">
            <a:avLst>
              <a:gd fmla="val -2489619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6" name="Google Shape;356;p41"/>
          <p:cNvCxnSpPr>
            <a:stCxn id="349" idx="4"/>
            <a:endCxn id="347" idx="4"/>
          </p:cNvCxnSpPr>
          <p:nvPr/>
        </p:nvCxnSpPr>
        <p:spPr>
          <a:xfrm rot="5400000">
            <a:off x="1177500" y="2903075"/>
            <a:ext cx="600" cy="7812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UKIEPC Names</a:t>
            </a:r>
            <a:endParaRPr/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Organisers:</a:t>
            </a:r>
            <a:r>
              <a:rPr b="1" lang="en"/>
              <a:t> Max Wilson</a:t>
            </a:r>
            <a:r>
              <a:rPr lang="en"/>
              <a:t>, </a:t>
            </a:r>
            <a:r>
              <a:rPr b="1" lang="en"/>
              <a:t>James Davenport</a:t>
            </a:r>
            <a:r>
              <a:rPr lang="en"/>
              <a:t>,</a:t>
            </a:r>
            <a:r>
              <a:rPr b="1" lang="en"/>
              <a:t> Rachid Hourizi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Writers: </a:t>
            </a:r>
            <a:r>
              <a:rPr b="1" lang="en"/>
              <a:t>Robin Lee, Jim Grimmett</a:t>
            </a:r>
            <a:r>
              <a:rPr lang="en"/>
              <a:t>,</a:t>
            </a:r>
            <a:r>
              <a:rPr b="1" lang="en"/>
              <a:t> James Stanley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Reviewers: </a:t>
            </a:r>
            <a:r>
              <a:rPr b="1" lang="en"/>
              <a:t>Ximo Lerma</a:t>
            </a:r>
            <a:r>
              <a:rPr lang="en"/>
              <a:t>, </a:t>
            </a:r>
            <a:r>
              <a:rPr b="1" lang="en"/>
              <a:t>Per Austrin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Sysadmins: </a:t>
            </a:r>
            <a:r>
              <a:rPr b="1" lang="en"/>
              <a:t>Neil Francis</a:t>
            </a:r>
            <a:r>
              <a:rPr lang="en"/>
              <a:t>,</a:t>
            </a:r>
            <a:r>
              <a:rPr b="1" lang="en"/>
              <a:t> Matt Richards, Rob Perkins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Illustrator: </a:t>
            </a:r>
            <a:r>
              <a:rPr b="1" lang="en"/>
              <a:t>Lisa Abose</a:t>
            </a:r>
            <a:endParaRPr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head shot of hand holding cup of light-colored tea with lemon slices floating in it" id="361" name="Google Shape;361;p42"/>
          <p:cNvPicPr preferRelativeResize="0"/>
          <p:nvPr/>
        </p:nvPicPr>
        <p:blipFill rotWithShape="1">
          <a:blip r:embed="rId3">
            <a:alphaModFix/>
          </a:blip>
          <a:srcRect b="38539" l="0" r="28825" t="21892"/>
          <a:stretch/>
        </p:blipFill>
        <p:spPr>
          <a:xfrm>
            <a:off x="433825" y="359800"/>
            <a:ext cx="3795004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nch of dark blue grapes on a vine" id="362" name="Google Shape;362;p42"/>
          <p:cNvPicPr preferRelativeResize="0"/>
          <p:nvPr/>
        </p:nvPicPr>
        <p:blipFill rotWithShape="1">
          <a:blip r:embed="rId4">
            <a:alphaModFix/>
          </a:blip>
          <a:srcRect b="37538" l="0" r="0" t="12214"/>
          <a:stretch/>
        </p:blipFill>
        <p:spPr>
          <a:xfrm>
            <a:off x="433775" y="1886650"/>
            <a:ext cx="3795002" cy="2859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rhead shot of wooden table with cast iron pan and various spices on it" id="363" name="Google Shape;363;p42"/>
          <p:cNvPicPr preferRelativeResize="0"/>
          <p:nvPr/>
        </p:nvPicPr>
        <p:blipFill rotWithShape="1">
          <a:blip r:embed="rId5">
            <a:alphaModFix/>
          </a:blip>
          <a:srcRect b="3846" l="35811" r="34812" t="5210"/>
          <a:stretch/>
        </p:blipFill>
        <p:spPr>
          <a:xfrm>
            <a:off x="4356064" y="359800"/>
            <a:ext cx="2146499" cy="4394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onion sliced in half. Peppercorns in foreground. Parsley leaves in background." id="364" name="Google Shape;364;p42"/>
          <p:cNvPicPr preferRelativeResize="0"/>
          <p:nvPr/>
        </p:nvPicPr>
        <p:blipFill rotWithShape="1">
          <a:blip r:embed="rId6">
            <a:alphaModFix/>
          </a:blip>
          <a:srcRect b="3651" l="23477" r="45348" t="0"/>
          <a:stretch/>
        </p:blipFill>
        <p:spPr>
          <a:xfrm>
            <a:off x="6629825" y="359800"/>
            <a:ext cx="2146498" cy="440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2"/>
          <p:cNvPicPr preferRelativeResize="0"/>
          <p:nvPr/>
        </p:nvPicPr>
        <p:blipFill rotWithShape="1">
          <a:blip r:embed="rId7">
            <a:alphaModFix/>
          </a:blip>
          <a:srcRect b="0" l="15440" r="-15439" t="0"/>
          <a:stretch/>
        </p:blipFill>
        <p:spPr>
          <a:xfrm>
            <a:off x="4356275" y="359800"/>
            <a:ext cx="2537850" cy="43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2"/>
          <p:cNvPicPr preferRelativeResize="0"/>
          <p:nvPr/>
        </p:nvPicPr>
        <p:blipFill rotWithShape="1">
          <a:blip r:embed="rId8">
            <a:alphaModFix/>
          </a:blip>
          <a:srcRect b="31602" l="27978" r="16684" t="12494"/>
          <a:stretch/>
        </p:blipFill>
        <p:spPr>
          <a:xfrm>
            <a:off x="433825" y="1886650"/>
            <a:ext cx="3795000" cy="287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2"/>
          <p:cNvPicPr preferRelativeResize="0"/>
          <p:nvPr/>
        </p:nvPicPr>
        <p:blipFill rotWithShape="1">
          <a:blip r:embed="rId9">
            <a:alphaModFix/>
          </a:blip>
          <a:srcRect b="45582" l="-1962" r="52774" t="27250"/>
          <a:stretch/>
        </p:blipFill>
        <p:spPr>
          <a:xfrm>
            <a:off x="433825" y="359800"/>
            <a:ext cx="3794998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2"/>
          <p:cNvPicPr preferRelativeResize="0"/>
          <p:nvPr/>
        </p:nvPicPr>
        <p:blipFill rotWithShape="1">
          <a:blip r:embed="rId10">
            <a:alphaModFix/>
          </a:blip>
          <a:srcRect b="14566" l="26927" r="45141" t="0"/>
          <a:stretch/>
        </p:blipFill>
        <p:spPr>
          <a:xfrm>
            <a:off x="6629825" y="359800"/>
            <a:ext cx="2146499" cy="43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3"/>
          <p:cNvSpPr txBox="1"/>
          <p:nvPr>
            <p:ph type="title"/>
          </p:nvPr>
        </p:nvSpPr>
        <p:spPr>
          <a:xfrm>
            <a:off x="0" y="1258525"/>
            <a:ext cx="91440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Questions?</a:t>
            </a:r>
            <a:endParaRPr sz="9600"/>
          </a:p>
        </p:txBody>
      </p:sp>
      <p:sp>
        <p:nvSpPr>
          <p:cNvPr id="374" name="Google Shape;374;p43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Or comments?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4"/>
          <p:cNvSpPr txBox="1"/>
          <p:nvPr>
            <p:ph idx="4294967295" type="subTitle"/>
          </p:nvPr>
        </p:nvSpPr>
        <p:spPr>
          <a:xfrm>
            <a:off x="494950" y="2789125"/>
            <a:ext cx="81177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http://domjudge.bath.ac.uk/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0" name="Google Shape;380;p44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Standings</a:t>
            </a:r>
            <a:endParaRPr/>
          </a:p>
        </p:txBody>
      </p:sp>
      <p:pic>
        <p:nvPicPr>
          <p:cNvPr id="381" name="Google Shape;38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8741" y="828525"/>
            <a:ext cx="31405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Facts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restarted the domjudge server </a:t>
            </a:r>
            <a:r>
              <a:rPr b="1" lang="en"/>
              <a:t>3 times</a:t>
            </a:r>
            <a:r>
              <a:rPr lang="en"/>
              <a:t> during this contest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 had </a:t>
            </a:r>
            <a:r>
              <a:rPr b="1" lang="en"/>
              <a:t>2 judgehosts</a:t>
            </a:r>
            <a:r>
              <a:rPr lang="en"/>
              <a:t> fail after the 3rd restart (but we brought them back!)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We threw away </a:t>
            </a:r>
            <a:r>
              <a:rPr b="1" lang="en"/>
              <a:t>1 question</a:t>
            </a:r>
            <a:r>
              <a:rPr lang="en"/>
              <a:t> a week before the contest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Solutions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-195775" y="1233175"/>
            <a:ext cx="49923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- Taxing</a:t>
            </a:r>
            <a:endParaRPr/>
          </a:p>
        </p:txBody>
      </p:sp>
      <p:sp>
        <p:nvSpPr>
          <p:cNvPr id="99" name="Google Shape;99;p18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30 </a:t>
            </a:r>
            <a:r>
              <a:rPr lang="en"/>
              <a:t>correct • solved at: </a:t>
            </a:r>
            <a:r>
              <a:rPr b="1" lang="en"/>
              <a:t>00:35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Just To Fail One More Time </a:t>
            </a:r>
            <a:r>
              <a:rPr lang="en" sz="1400"/>
              <a:t>(Taras Shevchenko)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Jim</a:t>
            </a:r>
            <a:endParaRPr/>
          </a:p>
        </p:txBody>
      </p:sp>
      <p:sp>
        <p:nvSpPr>
          <p:cNvPr id="100" name="Google Shape;100;p1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number of tax bands, each with a certain tax percentage.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number of friends with earnings and net present size.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Determine the gross present size for each friend.</a:t>
            </a:r>
            <a:endParaRPr/>
          </a:p>
        </p:txBody>
      </p:sp>
      <p:pic>
        <p:nvPicPr>
          <p:cNvPr descr="artwork.jpg" id="101" name="Google Shape;1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999" y="106600"/>
            <a:ext cx="2410451" cy="180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xing_fig.png"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5" y="2230050"/>
            <a:ext cx="3248050" cy="267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Taxing Problem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8" name="Google Shape;108;p19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09" name="Google Shape;109;p19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Geometric series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Binary search</a:t>
            </a:r>
            <a:endParaRPr sz="1400"/>
          </a:p>
        </p:txBody>
      </p:sp>
      <p:sp>
        <p:nvSpPr>
          <p:cNvPr id="110" name="Google Shape;110;p19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11" name="Google Shape;111;p19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each friend, ‘fill-up’ tax bands one-by-one.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Start filling up the first tax band with any space left.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the gift will not fit in this first band, work out the tax on this part of the gift and move onto the next tax band.</a:t>
            </a:r>
            <a:br>
              <a:rPr lang="en"/>
            </a:b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the gift does fit, calculate tax, and tax on tax, etc. If that total would leave us in the same band, we are done.</a:t>
            </a:r>
            <a:br>
              <a:rPr lang="en"/>
            </a:b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not, work out what portion of the tax will overlap, move to the next band and repeat.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 - Build a Boat</a:t>
            </a:r>
            <a:endParaRPr/>
          </a:p>
        </p:txBody>
      </p:sp>
      <p:sp>
        <p:nvSpPr>
          <p:cNvPr id="117" name="Google Shape;117;p20"/>
          <p:cNvSpPr txBox="1"/>
          <p:nvPr>
            <p:ph idx="1" type="subTitle"/>
          </p:nvPr>
        </p:nvSpPr>
        <p:spPr>
          <a:xfrm>
            <a:off x="265500" y="2779477"/>
            <a:ext cx="4045200" cy="15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</a:t>
            </a:r>
            <a:r>
              <a:rPr lang="en"/>
              <a:t> correct • solved at: </a:t>
            </a:r>
            <a:r>
              <a:rPr b="1" lang="en"/>
              <a:t>04:34</a:t>
            </a:r>
            <a:r>
              <a:rPr lang="en"/>
              <a:t> 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Catz CS Society</a:t>
            </a:r>
            <a:r>
              <a:rPr lang="en" sz="1400"/>
              <a:t> (Oxford)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Author: </a:t>
            </a:r>
            <a:r>
              <a:rPr b="1" lang="en"/>
              <a:t>Robin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Overview</a:t>
            </a:r>
            <a:endParaRPr sz="1400"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Given</a:t>
            </a:r>
            <a:r>
              <a:rPr lang="en" sz="1400"/>
              <a:t> a polygon with edges going strictly left-right (a monotone polygon)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Partition the polygon into as many equal slices as possible, above a minimum size</a:t>
            </a:r>
            <a:endParaRPr sz="1400"/>
          </a:p>
        </p:txBody>
      </p:sp>
      <p:pic>
        <p:nvPicPr>
          <p:cNvPr descr="artwork.jpg" id="119" name="Google Shape;11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374" y="106600"/>
            <a:ext cx="2427399" cy="180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idx="4294967295"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Build a Boat - Solution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5" name="Google Shape;125;p21"/>
          <p:cNvSpPr txBox="1"/>
          <p:nvPr>
            <p:ph idx="4294967295" type="body"/>
          </p:nvPr>
        </p:nvSpPr>
        <p:spPr>
          <a:xfrm>
            <a:off x="311700" y="1152475"/>
            <a:ext cx="24081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Techniques</a:t>
            </a:r>
            <a:endParaRPr b="1" sz="2100"/>
          </a:p>
        </p:txBody>
      </p:sp>
      <p:sp>
        <p:nvSpPr>
          <p:cNvPr id="126" name="Google Shape;126;p21"/>
          <p:cNvSpPr txBox="1"/>
          <p:nvPr>
            <p:ph idx="4294967295" type="body"/>
          </p:nvPr>
        </p:nvSpPr>
        <p:spPr>
          <a:xfrm>
            <a:off x="311700" y="1769575"/>
            <a:ext cx="24081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Polygon area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Integration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Binary search</a:t>
            </a:r>
            <a:endParaRPr sz="1400"/>
          </a:p>
        </p:txBody>
      </p:sp>
      <p:sp>
        <p:nvSpPr>
          <p:cNvPr id="127" name="Google Shape;127;p21"/>
          <p:cNvSpPr txBox="1"/>
          <p:nvPr>
            <p:ph idx="4294967295" type="body"/>
          </p:nvPr>
        </p:nvSpPr>
        <p:spPr>
          <a:xfrm>
            <a:off x="2825075" y="1152475"/>
            <a:ext cx="6007200" cy="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/>
              <a:t>Algorithm</a:t>
            </a:r>
            <a:endParaRPr b="1" sz="2100"/>
          </a:p>
        </p:txBody>
      </p:sp>
      <p:sp>
        <p:nvSpPr>
          <p:cNvPr id="128" name="Google Shape;128;p21"/>
          <p:cNvSpPr txBox="1"/>
          <p:nvPr>
            <p:ph idx="4294967295" type="body"/>
          </p:nvPr>
        </p:nvSpPr>
        <p:spPr>
          <a:xfrm>
            <a:off x="2825077" y="1769575"/>
            <a:ext cx="5898300" cy="30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Create a function that takes a width, crops the polygon vertices to that width, and calculates its area, eg. with cross-products: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total_area = sum(vertex[i] x vertex[i+1]) / 2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Precompute the function for every “interesting” width (X coordinates of vertices) and interpolate in between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Work out segment sizes from total area: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segment_area = total_area / floor(total_area / min_area)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Run binary search repeatedly to find the segment positions, given the areas they need to occupy</a:t>
            </a:r>
            <a:endParaRPr sz="1400"/>
          </a:p>
        </p:txBody>
      </p:sp>
      <p:pic>
        <p:nvPicPr>
          <p:cNvPr descr="figure_1.png"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00" y="2823325"/>
            <a:ext cx="2625400" cy="19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